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4" r:id="rId3"/>
    <p:sldId id="257" r:id="rId4"/>
    <p:sldId id="265" r:id="rId5"/>
    <p:sldId id="267" r:id="rId6"/>
    <p:sldId id="268" r:id="rId7"/>
    <p:sldId id="266" r:id="rId8"/>
  </p:sldIdLst>
  <p:sldSz cx="12192000" cy="6858000"/>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8AB85591-99BF-4206-AFF4-C8D6B47B5FF8}" type="datetimeFigureOut">
              <a:rPr lang="en-US" smtClean="0"/>
              <a:t>2/16/2024</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24E52C8-9DAE-47F5-9263-D009791C9637}" type="slidenum">
              <a:rPr lang="en-US" smtClean="0"/>
              <a:t>‹#›</a:t>
            </a:fld>
            <a:endParaRPr lang="en-US"/>
          </a:p>
        </p:txBody>
      </p:sp>
    </p:spTree>
    <p:extLst>
      <p:ext uri="{BB962C8B-B14F-4D97-AF65-F5344CB8AC3E}">
        <p14:creationId xmlns:p14="http://schemas.microsoft.com/office/powerpoint/2010/main" val="375062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85591-99BF-4206-AFF4-C8D6B47B5FF8}"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E52C8-9DAE-47F5-9263-D009791C9637}" type="slidenum">
              <a:rPr lang="en-US" smtClean="0"/>
              <a:t>‹#›</a:t>
            </a:fld>
            <a:endParaRPr lang="en-US"/>
          </a:p>
        </p:txBody>
      </p:sp>
    </p:spTree>
    <p:extLst>
      <p:ext uri="{BB962C8B-B14F-4D97-AF65-F5344CB8AC3E}">
        <p14:creationId xmlns:p14="http://schemas.microsoft.com/office/powerpoint/2010/main" val="347845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85591-99BF-4206-AFF4-C8D6B47B5FF8}"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E52C8-9DAE-47F5-9263-D009791C9637}" type="slidenum">
              <a:rPr lang="en-US" smtClean="0"/>
              <a:t>‹#›</a:t>
            </a:fld>
            <a:endParaRPr lang="en-US"/>
          </a:p>
        </p:txBody>
      </p:sp>
    </p:spTree>
    <p:extLst>
      <p:ext uri="{BB962C8B-B14F-4D97-AF65-F5344CB8AC3E}">
        <p14:creationId xmlns:p14="http://schemas.microsoft.com/office/powerpoint/2010/main" val="87096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85591-99BF-4206-AFF4-C8D6B47B5FF8}"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E52C8-9DAE-47F5-9263-D009791C9637}" type="slidenum">
              <a:rPr lang="en-US" smtClean="0"/>
              <a:t>‹#›</a:t>
            </a:fld>
            <a:endParaRPr lang="en-US"/>
          </a:p>
        </p:txBody>
      </p:sp>
    </p:spTree>
    <p:extLst>
      <p:ext uri="{BB962C8B-B14F-4D97-AF65-F5344CB8AC3E}">
        <p14:creationId xmlns:p14="http://schemas.microsoft.com/office/powerpoint/2010/main" val="363526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B85591-99BF-4206-AFF4-C8D6B47B5FF8}"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4E52C8-9DAE-47F5-9263-D009791C9637}" type="slidenum">
              <a:rPr lang="en-US" smtClean="0"/>
              <a:t>‹#›</a:t>
            </a:fld>
            <a:endParaRPr lang="en-US"/>
          </a:p>
        </p:txBody>
      </p:sp>
    </p:spTree>
    <p:extLst>
      <p:ext uri="{BB962C8B-B14F-4D97-AF65-F5344CB8AC3E}">
        <p14:creationId xmlns:p14="http://schemas.microsoft.com/office/powerpoint/2010/main" val="97810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B85591-99BF-4206-AFF4-C8D6B47B5FF8}"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4E52C8-9DAE-47F5-9263-D009791C9637}" type="slidenum">
              <a:rPr lang="en-US" smtClean="0"/>
              <a:t>‹#›</a:t>
            </a:fld>
            <a:endParaRPr lang="en-US"/>
          </a:p>
        </p:txBody>
      </p:sp>
    </p:spTree>
    <p:extLst>
      <p:ext uri="{BB962C8B-B14F-4D97-AF65-F5344CB8AC3E}">
        <p14:creationId xmlns:p14="http://schemas.microsoft.com/office/powerpoint/2010/main" val="89030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5591-99BF-4206-AFF4-C8D6B47B5FF8}"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4E52C8-9DAE-47F5-9263-D009791C9637}" type="slidenum">
              <a:rPr lang="en-US" smtClean="0"/>
              <a:t>‹#›</a:t>
            </a:fld>
            <a:endParaRPr lang="en-US"/>
          </a:p>
        </p:txBody>
      </p:sp>
    </p:spTree>
    <p:extLst>
      <p:ext uri="{BB962C8B-B14F-4D97-AF65-F5344CB8AC3E}">
        <p14:creationId xmlns:p14="http://schemas.microsoft.com/office/powerpoint/2010/main" val="323387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B85591-99BF-4206-AFF4-C8D6B47B5FF8}"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4E52C8-9DAE-47F5-9263-D009791C9637}" type="slidenum">
              <a:rPr lang="en-US" smtClean="0"/>
              <a:t>‹#›</a:t>
            </a:fld>
            <a:endParaRPr lang="en-US"/>
          </a:p>
        </p:txBody>
      </p:sp>
    </p:spTree>
    <p:extLst>
      <p:ext uri="{BB962C8B-B14F-4D97-AF65-F5344CB8AC3E}">
        <p14:creationId xmlns:p14="http://schemas.microsoft.com/office/powerpoint/2010/main" val="27889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85591-99BF-4206-AFF4-C8D6B47B5FF8}"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4E52C8-9DAE-47F5-9263-D009791C9637}" type="slidenum">
              <a:rPr lang="en-US" smtClean="0"/>
              <a:t>‹#›</a:t>
            </a:fld>
            <a:endParaRPr lang="en-US"/>
          </a:p>
        </p:txBody>
      </p:sp>
    </p:spTree>
    <p:extLst>
      <p:ext uri="{BB962C8B-B14F-4D97-AF65-F5344CB8AC3E}">
        <p14:creationId xmlns:p14="http://schemas.microsoft.com/office/powerpoint/2010/main" val="373038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8AB85591-99BF-4206-AFF4-C8D6B47B5FF8}"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24E52C8-9DAE-47F5-9263-D009791C9637}" type="slidenum">
              <a:rPr lang="en-US" smtClean="0"/>
              <a:t>‹#›</a:t>
            </a:fld>
            <a:endParaRPr lang="en-US"/>
          </a:p>
        </p:txBody>
      </p:sp>
    </p:spTree>
    <p:extLst>
      <p:ext uri="{BB962C8B-B14F-4D97-AF65-F5344CB8AC3E}">
        <p14:creationId xmlns:p14="http://schemas.microsoft.com/office/powerpoint/2010/main" val="94042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8AB85591-99BF-4206-AFF4-C8D6B47B5FF8}" type="datetimeFigureOut">
              <a:rPr lang="en-US" smtClean="0"/>
              <a:t>2/16/2024</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24E52C8-9DAE-47F5-9263-D009791C9637}" type="slidenum">
              <a:rPr lang="en-US" smtClean="0"/>
              <a:t>‹#›</a:t>
            </a:fld>
            <a:endParaRPr lang="en-US"/>
          </a:p>
        </p:txBody>
      </p:sp>
    </p:spTree>
    <p:extLst>
      <p:ext uri="{BB962C8B-B14F-4D97-AF65-F5344CB8AC3E}">
        <p14:creationId xmlns:p14="http://schemas.microsoft.com/office/powerpoint/2010/main" val="18707560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AB85591-99BF-4206-AFF4-C8D6B47B5FF8}" type="datetimeFigureOut">
              <a:rPr lang="en-US" smtClean="0"/>
              <a:t>2/16/2024</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24E52C8-9DAE-47F5-9263-D009791C9637}" type="slidenum">
              <a:rPr lang="en-US" smtClean="0"/>
              <a:t>‹#›</a:t>
            </a:fld>
            <a:endParaRPr lang="en-US"/>
          </a:p>
        </p:txBody>
      </p:sp>
    </p:spTree>
    <p:extLst>
      <p:ext uri="{BB962C8B-B14F-4D97-AF65-F5344CB8AC3E}">
        <p14:creationId xmlns:p14="http://schemas.microsoft.com/office/powerpoint/2010/main" val="4715691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25891-08AB-30AC-C763-4F75F33DD11E}"/>
              </a:ext>
            </a:extLst>
          </p:cNvPr>
          <p:cNvSpPr>
            <a:spLocks noGrp="1"/>
          </p:cNvSpPr>
          <p:nvPr>
            <p:ph type="ctrTitle"/>
          </p:nvPr>
        </p:nvSpPr>
        <p:spPr>
          <a:xfrm>
            <a:off x="3117743" y="1440807"/>
            <a:ext cx="5763237" cy="2464268"/>
          </a:xfrm>
        </p:spPr>
        <p:txBody>
          <a:bodyPr anchor="ctr">
            <a:normAutofit/>
          </a:bodyPr>
          <a:lstStyle/>
          <a:p>
            <a:pPr algn="ctr"/>
            <a:r>
              <a:rPr lang="en-US" sz="9600" b="1" dirty="0">
                <a:solidFill>
                  <a:srgbClr val="FFFFFF"/>
                </a:solidFill>
              </a:rPr>
              <a:t>What is 4-H </a:t>
            </a:r>
          </a:p>
        </p:txBody>
      </p:sp>
      <p:sp>
        <p:nvSpPr>
          <p:cNvPr id="3" name="Subtitle 2">
            <a:extLst>
              <a:ext uri="{FF2B5EF4-FFF2-40B4-BE49-F238E27FC236}">
                <a16:creationId xmlns:a16="http://schemas.microsoft.com/office/drawing/2014/main" id="{687BEF64-D2DF-B335-EAB1-BF1061B10775}"/>
              </a:ext>
            </a:extLst>
          </p:cNvPr>
          <p:cNvSpPr>
            <a:spLocks noGrp="1"/>
          </p:cNvSpPr>
          <p:nvPr>
            <p:ph type="subTitle" idx="1"/>
          </p:nvPr>
        </p:nvSpPr>
        <p:spPr>
          <a:xfrm>
            <a:off x="3311020" y="3707934"/>
            <a:ext cx="5569960" cy="1473665"/>
          </a:xfrm>
        </p:spPr>
        <p:txBody>
          <a:bodyPr anchor="ctr">
            <a:normAutofit/>
          </a:bodyPr>
          <a:lstStyle/>
          <a:p>
            <a:pPr algn="ctr"/>
            <a:r>
              <a:rPr lang="en-US" sz="4400" b="1" dirty="0">
                <a:solidFill>
                  <a:srgbClr val="FFFFFF"/>
                </a:solidFill>
              </a:rPr>
              <a:t>Baking/Cake Decorating</a:t>
            </a:r>
          </a:p>
        </p:txBody>
      </p:sp>
    </p:spTree>
    <p:extLst>
      <p:ext uri="{BB962C8B-B14F-4D97-AF65-F5344CB8AC3E}">
        <p14:creationId xmlns:p14="http://schemas.microsoft.com/office/powerpoint/2010/main" val="1467362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682C-C4A3-16C5-CFBB-D4665FA96B41}"/>
              </a:ext>
            </a:extLst>
          </p:cNvPr>
          <p:cNvSpPr>
            <a:spLocks noGrp="1"/>
          </p:cNvSpPr>
          <p:nvPr>
            <p:ph type="title"/>
          </p:nvPr>
        </p:nvSpPr>
        <p:spPr>
          <a:xfrm>
            <a:off x="684212" y="273550"/>
            <a:ext cx="8534400" cy="1507067"/>
          </a:xfrm>
        </p:spPr>
        <p:txBody>
          <a:bodyPr/>
          <a:lstStyle/>
          <a:p>
            <a:r>
              <a:rPr lang="en-US" b="1" dirty="0"/>
              <a:t>Who can tell me what 4-H is?</a:t>
            </a:r>
          </a:p>
        </p:txBody>
      </p:sp>
      <p:sp>
        <p:nvSpPr>
          <p:cNvPr id="3" name="Content Placeholder 2">
            <a:extLst>
              <a:ext uri="{FF2B5EF4-FFF2-40B4-BE49-F238E27FC236}">
                <a16:creationId xmlns:a16="http://schemas.microsoft.com/office/drawing/2014/main" id="{8B33C678-DEC6-147E-1B6A-6288A78281E6}"/>
              </a:ext>
            </a:extLst>
          </p:cNvPr>
          <p:cNvSpPr>
            <a:spLocks noGrp="1"/>
          </p:cNvSpPr>
          <p:nvPr>
            <p:ph idx="1"/>
          </p:nvPr>
        </p:nvSpPr>
        <p:spPr>
          <a:xfrm>
            <a:off x="684212" y="1543639"/>
            <a:ext cx="8534400" cy="3615267"/>
          </a:xfrm>
        </p:spPr>
        <p:txBody>
          <a:bodyPr/>
          <a:lstStyle/>
          <a:p>
            <a:pPr>
              <a:buFont typeface="Wingdings" panose="05000000000000000000" pitchFamily="2" charset="2"/>
              <a:buChar char="§"/>
            </a:pPr>
            <a:r>
              <a:rPr lang="en-US" dirty="0">
                <a:solidFill>
                  <a:schemeClr val="tx1"/>
                </a:solidFill>
              </a:rPr>
              <a:t>An out of school fun educational experience</a:t>
            </a:r>
          </a:p>
          <a:p>
            <a:pPr>
              <a:buFont typeface="Wingdings" panose="05000000000000000000" pitchFamily="2" charset="2"/>
              <a:buChar char="§"/>
            </a:pPr>
            <a:r>
              <a:rPr lang="en-US" dirty="0">
                <a:solidFill>
                  <a:schemeClr val="tx1"/>
                </a:solidFill>
              </a:rPr>
              <a:t>Over 200 different projects! </a:t>
            </a:r>
          </a:p>
          <a:p>
            <a:pPr>
              <a:buFont typeface="Wingdings" panose="05000000000000000000" pitchFamily="2" charset="2"/>
              <a:buChar char="§"/>
            </a:pPr>
            <a:r>
              <a:rPr lang="en-US" dirty="0">
                <a:solidFill>
                  <a:schemeClr val="tx1"/>
                </a:solidFill>
              </a:rPr>
              <a:t>Opportunity to make new lifelong friends</a:t>
            </a:r>
          </a:p>
          <a:p>
            <a:pPr>
              <a:buFont typeface="Wingdings" panose="05000000000000000000" pitchFamily="2" charset="2"/>
              <a:buChar char="§"/>
            </a:pPr>
            <a:r>
              <a:rPr lang="en-US" dirty="0">
                <a:solidFill>
                  <a:schemeClr val="tx1"/>
                </a:solidFill>
              </a:rPr>
              <a:t>Learn about things your passionate about!</a:t>
            </a:r>
          </a:p>
          <a:p>
            <a:pPr>
              <a:buFont typeface="Wingdings" panose="05000000000000000000" pitchFamily="2" charset="2"/>
              <a:buChar char="§"/>
            </a:pPr>
            <a:r>
              <a:rPr lang="en-US" dirty="0">
                <a:solidFill>
                  <a:schemeClr val="tx1"/>
                </a:solidFill>
              </a:rPr>
              <a:t>Learn life skills</a:t>
            </a:r>
          </a:p>
          <a:p>
            <a:pPr>
              <a:buFont typeface="Wingdings" panose="05000000000000000000" pitchFamily="2" charset="2"/>
              <a:buChar char="§"/>
            </a:pPr>
            <a:r>
              <a:rPr lang="en-US" dirty="0">
                <a:solidFill>
                  <a:schemeClr val="tx1"/>
                </a:solidFill>
              </a:rPr>
              <a:t>Try something new!</a:t>
            </a:r>
          </a:p>
        </p:txBody>
      </p:sp>
    </p:spTree>
    <p:extLst>
      <p:ext uri="{BB962C8B-B14F-4D97-AF65-F5344CB8AC3E}">
        <p14:creationId xmlns:p14="http://schemas.microsoft.com/office/powerpoint/2010/main" val="67715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ECC4-557C-A015-8EC5-075C50B15141}"/>
              </a:ext>
            </a:extLst>
          </p:cNvPr>
          <p:cNvSpPr>
            <a:spLocks noGrp="1"/>
          </p:cNvSpPr>
          <p:nvPr>
            <p:ph type="title"/>
          </p:nvPr>
        </p:nvSpPr>
        <p:spPr>
          <a:xfrm>
            <a:off x="838199" y="0"/>
            <a:ext cx="10515600" cy="1325563"/>
          </a:xfrm>
        </p:spPr>
        <p:txBody>
          <a:bodyPr/>
          <a:lstStyle/>
          <a:p>
            <a:r>
              <a:rPr lang="en-US" b="1" dirty="0"/>
              <a:t>Baking Project </a:t>
            </a:r>
          </a:p>
        </p:txBody>
      </p:sp>
      <p:sp>
        <p:nvSpPr>
          <p:cNvPr id="3" name="Content Placeholder 2">
            <a:extLst>
              <a:ext uri="{FF2B5EF4-FFF2-40B4-BE49-F238E27FC236}">
                <a16:creationId xmlns:a16="http://schemas.microsoft.com/office/drawing/2014/main" id="{9E407042-1379-7B5E-C789-137EB63B3E13}"/>
              </a:ext>
            </a:extLst>
          </p:cNvPr>
          <p:cNvSpPr>
            <a:spLocks noGrp="1"/>
          </p:cNvSpPr>
          <p:nvPr>
            <p:ph idx="1"/>
          </p:nvPr>
        </p:nvSpPr>
        <p:spPr>
          <a:xfrm>
            <a:off x="277584" y="968000"/>
            <a:ext cx="11636829" cy="5571218"/>
          </a:xfrm>
        </p:spPr>
        <p:txBody>
          <a:bodyPr>
            <a:normAutofit lnSpcReduction="10000"/>
          </a:bodyPr>
          <a:lstStyle/>
          <a:p>
            <a:pPr>
              <a:buFont typeface="Wingdings" panose="05000000000000000000" pitchFamily="2" charset="2"/>
              <a:buChar char="§"/>
            </a:pPr>
            <a:r>
              <a:rPr lang="en-US" sz="2700" b="1" dirty="0">
                <a:solidFill>
                  <a:schemeClr val="tx1"/>
                </a:solidFill>
              </a:rPr>
              <a:t>Baking 1: </a:t>
            </a:r>
            <a:r>
              <a:rPr lang="en-US" sz="2700" dirty="0">
                <a:solidFill>
                  <a:schemeClr val="tx1"/>
                </a:solidFill>
              </a:rPr>
              <a:t>helps first-year baking members learn baking basics — nutrition, measuring and kitchen safety. The project is organized to cover one topic or food at each club meeting. Learn the basics of baking by making quick breads and cookies.</a:t>
            </a:r>
          </a:p>
          <a:p>
            <a:pPr>
              <a:buFont typeface="Wingdings" panose="05000000000000000000" pitchFamily="2" charset="2"/>
              <a:buChar char="§"/>
            </a:pPr>
            <a:r>
              <a:rPr lang="en-US" sz="2700" b="1" dirty="0">
                <a:solidFill>
                  <a:schemeClr val="tx1"/>
                </a:solidFill>
              </a:rPr>
              <a:t>Baking 2: </a:t>
            </a:r>
            <a:r>
              <a:rPr lang="en-US" sz="2700" dirty="0">
                <a:solidFill>
                  <a:schemeClr val="tx1"/>
                </a:solidFill>
              </a:rPr>
              <a:t>you will learn how to make more advanced quick breads and cookies. You also will review basic measuring techniques and baking terms and demonstrate the proper way to use baking equipment and utensils when making the recipes.</a:t>
            </a:r>
          </a:p>
          <a:p>
            <a:pPr>
              <a:buFont typeface="Wingdings" panose="05000000000000000000" pitchFamily="2" charset="2"/>
              <a:buChar char="§"/>
            </a:pPr>
            <a:r>
              <a:rPr lang="en-US" sz="2700" b="1" dirty="0">
                <a:solidFill>
                  <a:schemeClr val="tx1"/>
                </a:solidFill>
              </a:rPr>
              <a:t>Baking 3: </a:t>
            </a:r>
            <a:r>
              <a:rPr lang="en-US" sz="2700" dirty="0">
                <a:solidFill>
                  <a:schemeClr val="tx1"/>
                </a:solidFill>
              </a:rPr>
              <a:t>is an introduction to yeast breads. It is very different from Baking 1 and 2, teaching different techniques. Yeast bread baking develops your creativity. The project is organized so one subject can be covered at each meeting.</a:t>
            </a:r>
          </a:p>
          <a:p>
            <a:pPr>
              <a:buFont typeface="Wingdings" panose="05000000000000000000" pitchFamily="2" charset="2"/>
              <a:buChar char="§"/>
            </a:pPr>
            <a:r>
              <a:rPr lang="en-US" sz="2700" b="1" dirty="0">
                <a:solidFill>
                  <a:schemeClr val="tx1"/>
                </a:solidFill>
              </a:rPr>
              <a:t>Baking 4: </a:t>
            </a:r>
            <a:r>
              <a:rPr lang="en-US" sz="2700" dirty="0">
                <a:solidFill>
                  <a:schemeClr val="tx1"/>
                </a:solidFill>
              </a:rPr>
              <a:t>teaches about cakes, pies and pastries. Learn about baking cakes, pastry recipes and techniques and trouble shooting.</a:t>
            </a:r>
          </a:p>
          <a:p>
            <a:pPr>
              <a:buFont typeface="Wingdings" panose="05000000000000000000" pitchFamily="2" charset="2"/>
              <a:buChar char="§"/>
            </a:pPr>
            <a:r>
              <a:rPr lang="en-US" sz="2700" dirty="0">
                <a:solidFill>
                  <a:schemeClr val="tx1"/>
                </a:solidFill>
              </a:rPr>
              <a:t>Independent Project</a:t>
            </a:r>
          </a:p>
        </p:txBody>
      </p:sp>
    </p:spTree>
    <p:extLst>
      <p:ext uri="{BB962C8B-B14F-4D97-AF65-F5344CB8AC3E}">
        <p14:creationId xmlns:p14="http://schemas.microsoft.com/office/powerpoint/2010/main" val="317050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AA7B3-ED98-DEF3-1B4F-F73F9267F6D7}"/>
              </a:ext>
            </a:extLst>
          </p:cNvPr>
          <p:cNvSpPr>
            <a:spLocks noGrp="1"/>
          </p:cNvSpPr>
          <p:nvPr>
            <p:ph type="title"/>
          </p:nvPr>
        </p:nvSpPr>
        <p:spPr>
          <a:xfrm>
            <a:off x="838200" y="0"/>
            <a:ext cx="10515600" cy="1325563"/>
          </a:xfrm>
        </p:spPr>
        <p:txBody>
          <a:bodyPr/>
          <a:lstStyle/>
          <a:p>
            <a:r>
              <a:rPr lang="en-US" b="1" dirty="0"/>
              <a:t>Cake Decorating</a:t>
            </a:r>
          </a:p>
        </p:txBody>
      </p:sp>
      <p:sp>
        <p:nvSpPr>
          <p:cNvPr id="3" name="Content Placeholder 2">
            <a:extLst>
              <a:ext uri="{FF2B5EF4-FFF2-40B4-BE49-F238E27FC236}">
                <a16:creationId xmlns:a16="http://schemas.microsoft.com/office/drawing/2014/main" id="{BDEA5220-5C6F-B3A2-1F47-F5F3B6614862}"/>
              </a:ext>
            </a:extLst>
          </p:cNvPr>
          <p:cNvSpPr>
            <a:spLocks noGrp="1"/>
          </p:cNvSpPr>
          <p:nvPr>
            <p:ph idx="1"/>
          </p:nvPr>
        </p:nvSpPr>
        <p:spPr>
          <a:xfrm>
            <a:off x="594919" y="1250062"/>
            <a:ext cx="10515600" cy="5197249"/>
          </a:xfrm>
        </p:spPr>
        <p:txBody>
          <a:bodyPr>
            <a:noAutofit/>
          </a:bodyPr>
          <a:lstStyle/>
          <a:p>
            <a:pPr>
              <a:buFont typeface="Wingdings" panose="05000000000000000000" pitchFamily="2" charset="2"/>
              <a:buChar char="§"/>
            </a:pPr>
            <a:r>
              <a:rPr lang="en-US" sz="2500" b="1" dirty="0">
                <a:solidFill>
                  <a:schemeClr val="tx1"/>
                </a:solidFill>
              </a:rPr>
              <a:t>Level 1: </a:t>
            </a:r>
            <a:r>
              <a:rPr lang="en-US" sz="2500" dirty="0">
                <a:solidFill>
                  <a:schemeClr val="tx1"/>
                </a:solidFill>
              </a:rPr>
              <a:t>Members will learn to bake and frost single-layer cakes and learn simple decorating procedures.</a:t>
            </a:r>
          </a:p>
          <a:p>
            <a:pPr>
              <a:buFont typeface="Wingdings" panose="05000000000000000000" pitchFamily="2" charset="2"/>
              <a:buChar char="§"/>
            </a:pPr>
            <a:r>
              <a:rPr lang="en-US" sz="2500" b="1" dirty="0">
                <a:solidFill>
                  <a:schemeClr val="tx1"/>
                </a:solidFill>
              </a:rPr>
              <a:t>Level 2: </a:t>
            </a:r>
            <a:r>
              <a:rPr lang="en-US" sz="2500" dirty="0">
                <a:solidFill>
                  <a:schemeClr val="tx1"/>
                </a:solidFill>
              </a:rPr>
              <a:t>Members will learn to bake two-layer cakes and make flat surface flowers, simple nail flowers, roses, a variety of borders and special effects like </a:t>
            </a:r>
            <a:r>
              <a:rPr lang="en-US" sz="2500" dirty="0" err="1">
                <a:solidFill>
                  <a:schemeClr val="tx1"/>
                </a:solidFill>
              </a:rPr>
              <a:t>Cornelli</a:t>
            </a:r>
            <a:r>
              <a:rPr lang="en-US" sz="2500" dirty="0">
                <a:solidFill>
                  <a:schemeClr val="tx1"/>
                </a:solidFill>
              </a:rPr>
              <a:t> lace, lattice work, basket weave and others.</a:t>
            </a:r>
          </a:p>
          <a:p>
            <a:pPr>
              <a:buFont typeface="Wingdings" panose="05000000000000000000" pitchFamily="2" charset="2"/>
              <a:buChar char="§"/>
            </a:pPr>
            <a:r>
              <a:rPr lang="en-US" sz="2500" b="1" dirty="0">
                <a:solidFill>
                  <a:schemeClr val="tx1"/>
                </a:solidFill>
              </a:rPr>
              <a:t>Level 3: </a:t>
            </a:r>
            <a:r>
              <a:rPr lang="en-US" sz="2500" dirty="0">
                <a:solidFill>
                  <a:schemeClr val="tx1"/>
                </a:solidFill>
              </a:rPr>
              <a:t>Members will learn to bake stacked and tiered cakes, master all flat surface flowers, and learn to make flowers using a lily nail.</a:t>
            </a:r>
          </a:p>
          <a:p>
            <a:pPr>
              <a:buFont typeface="Wingdings" panose="05000000000000000000" pitchFamily="2" charset="2"/>
              <a:buChar char="§"/>
            </a:pPr>
            <a:r>
              <a:rPr lang="en-US" sz="2500" b="1" dirty="0">
                <a:solidFill>
                  <a:schemeClr val="tx1"/>
                </a:solidFill>
              </a:rPr>
              <a:t>Level 4: </a:t>
            </a:r>
            <a:r>
              <a:rPr lang="en-US" sz="2500" dirty="0">
                <a:solidFill>
                  <a:schemeClr val="tx1"/>
                </a:solidFill>
              </a:rPr>
              <a:t>Members design various patterns using techniques learned in level 1-3, experiment with scratch recipes and decorate cakes with their own designs.</a:t>
            </a:r>
          </a:p>
          <a:p>
            <a:pPr>
              <a:buFont typeface="Wingdings" panose="05000000000000000000" pitchFamily="2" charset="2"/>
              <a:buChar char="§"/>
            </a:pPr>
            <a:r>
              <a:rPr lang="en-US" sz="2500" dirty="0">
                <a:solidFill>
                  <a:schemeClr val="tx1"/>
                </a:solidFill>
              </a:rPr>
              <a:t>Independent Project</a:t>
            </a:r>
          </a:p>
        </p:txBody>
      </p:sp>
    </p:spTree>
    <p:extLst>
      <p:ext uri="{BB962C8B-B14F-4D97-AF65-F5344CB8AC3E}">
        <p14:creationId xmlns:p14="http://schemas.microsoft.com/office/powerpoint/2010/main" val="166054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EAFF-FA67-9969-FA19-78ADB2002064}"/>
              </a:ext>
            </a:extLst>
          </p:cNvPr>
          <p:cNvSpPr>
            <a:spLocks noGrp="1"/>
          </p:cNvSpPr>
          <p:nvPr>
            <p:ph type="title"/>
          </p:nvPr>
        </p:nvSpPr>
        <p:spPr>
          <a:xfrm>
            <a:off x="660107" y="88473"/>
            <a:ext cx="10772775" cy="1658198"/>
          </a:xfrm>
        </p:spPr>
        <p:txBody>
          <a:bodyPr/>
          <a:lstStyle/>
          <a:p>
            <a:r>
              <a:rPr lang="en-US" dirty="0"/>
              <a:t>Buttercream Frosting Recipe </a:t>
            </a:r>
          </a:p>
        </p:txBody>
      </p:sp>
      <p:sp>
        <p:nvSpPr>
          <p:cNvPr id="3" name="Content Placeholder 2">
            <a:extLst>
              <a:ext uri="{FF2B5EF4-FFF2-40B4-BE49-F238E27FC236}">
                <a16:creationId xmlns:a16="http://schemas.microsoft.com/office/drawing/2014/main" id="{2299F6E2-BB82-F4D2-2EA4-86D42F545AD4}"/>
              </a:ext>
            </a:extLst>
          </p:cNvPr>
          <p:cNvSpPr>
            <a:spLocks noGrp="1"/>
          </p:cNvSpPr>
          <p:nvPr>
            <p:ph idx="1"/>
          </p:nvPr>
        </p:nvSpPr>
        <p:spPr>
          <a:xfrm>
            <a:off x="719136" y="1567063"/>
            <a:ext cx="10753725" cy="2526765"/>
          </a:xfrm>
        </p:spPr>
        <p:txBody>
          <a:bodyPr/>
          <a:lstStyle/>
          <a:p>
            <a:r>
              <a:rPr lang="en-US" dirty="0"/>
              <a:t>- 1 cup of unsalted butter (softened)</a:t>
            </a:r>
          </a:p>
          <a:p>
            <a:r>
              <a:rPr lang="en-US" dirty="0"/>
              <a:t>- 3 cups pf powdered sugar</a:t>
            </a:r>
          </a:p>
          <a:p>
            <a:r>
              <a:rPr lang="en-US" dirty="0"/>
              <a:t>- 2-3 tablespoons of heavy cream or heaving whipping cream</a:t>
            </a:r>
          </a:p>
          <a:p>
            <a:r>
              <a:rPr lang="en-US" dirty="0"/>
              <a:t>- 1 teaspoon of vanilla extract </a:t>
            </a:r>
          </a:p>
          <a:p>
            <a:r>
              <a:rPr lang="en-US" dirty="0"/>
              <a:t>- pinch of salt </a:t>
            </a:r>
          </a:p>
        </p:txBody>
      </p:sp>
      <p:sp>
        <p:nvSpPr>
          <p:cNvPr id="4" name="TextBox 3">
            <a:extLst>
              <a:ext uri="{FF2B5EF4-FFF2-40B4-BE49-F238E27FC236}">
                <a16:creationId xmlns:a16="http://schemas.microsoft.com/office/drawing/2014/main" id="{CD3C89A7-B789-3518-15E2-53C48CCE695A}"/>
              </a:ext>
            </a:extLst>
          </p:cNvPr>
          <p:cNvSpPr txBox="1"/>
          <p:nvPr/>
        </p:nvSpPr>
        <p:spPr>
          <a:xfrm>
            <a:off x="719136" y="4723000"/>
            <a:ext cx="10949949" cy="646331"/>
          </a:xfrm>
          <a:prstGeom prst="rect">
            <a:avLst/>
          </a:prstGeom>
          <a:noFill/>
        </p:spPr>
        <p:txBody>
          <a:bodyPr wrap="square" rtlCol="0">
            <a:spAutoFit/>
          </a:bodyPr>
          <a:lstStyle/>
          <a:p>
            <a:r>
              <a:rPr lang="en-US" dirty="0"/>
              <a:t>Buttercream frosting is easier to work with and is better for piping. You can also add different flavors to buttercream frosting. </a:t>
            </a:r>
          </a:p>
        </p:txBody>
      </p:sp>
    </p:spTree>
    <p:extLst>
      <p:ext uri="{BB962C8B-B14F-4D97-AF65-F5344CB8AC3E}">
        <p14:creationId xmlns:p14="http://schemas.microsoft.com/office/powerpoint/2010/main" val="6084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A009-ACB8-E27E-BBCB-775F403A3E12}"/>
              </a:ext>
            </a:extLst>
          </p:cNvPr>
          <p:cNvSpPr>
            <a:spLocks noGrp="1"/>
          </p:cNvSpPr>
          <p:nvPr>
            <p:ph type="title"/>
          </p:nvPr>
        </p:nvSpPr>
        <p:spPr>
          <a:xfrm>
            <a:off x="657224" y="222697"/>
            <a:ext cx="10772775" cy="1658198"/>
          </a:xfrm>
        </p:spPr>
        <p:txBody>
          <a:bodyPr/>
          <a:lstStyle/>
          <a:p>
            <a:r>
              <a:rPr lang="en-US" dirty="0"/>
              <a:t>Objectives for today</a:t>
            </a:r>
          </a:p>
        </p:txBody>
      </p:sp>
      <p:sp>
        <p:nvSpPr>
          <p:cNvPr id="3" name="Content Placeholder 2">
            <a:extLst>
              <a:ext uri="{FF2B5EF4-FFF2-40B4-BE49-F238E27FC236}">
                <a16:creationId xmlns:a16="http://schemas.microsoft.com/office/drawing/2014/main" id="{E015006F-DD66-97F9-6497-54A262FE9888}"/>
              </a:ext>
            </a:extLst>
          </p:cNvPr>
          <p:cNvSpPr>
            <a:spLocks noGrp="1"/>
          </p:cNvSpPr>
          <p:nvPr>
            <p:ph idx="1"/>
          </p:nvPr>
        </p:nvSpPr>
        <p:spPr>
          <a:xfrm>
            <a:off x="657224" y="1954719"/>
            <a:ext cx="10753725" cy="3766185"/>
          </a:xfrm>
        </p:spPr>
        <p:txBody>
          <a:bodyPr/>
          <a:lstStyle/>
          <a:p>
            <a:r>
              <a:rPr lang="en-US" dirty="0"/>
              <a:t>- Learn to pipe buttercream frosting on practice mats </a:t>
            </a:r>
          </a:p>
          <a:p>
            <a:pPr lvl="1"/>
            <a:r>
              <a:rPr lang="en-US" dirty="0"/>
              <a:t>- Practices lines, swirls, dots, flowers, beading and other shapes </a:t>
            </a:r>
          </a:p>
          <a:p>
            <a:r>
              <a:rPr lang="en-US" dirty="0"/>
              <a:t>- After you have practices on the mat, grab a cupcake and use the techniques you practiced to frost your cupcake and then add fun decorations to the top! </a:t>
            </a:r>
          </a:p>
          <a:p>
            <a:r>
              <a:rPr lang="en-US" dirty="0"/>
              <a:t>- Please start with one cupcake. Once everyone has had a chance to decorate a cupcake, you may grab a second one. </a:t>
            </a:r>
          </a:p>
        </p:txBody>
      </p:sp>
    </p:spTree>
    <p:extLst>
      <p:ext uri="{BB962C8B-B14F-4D97-AF65-F5344CB8AC3E}">
        <p14:creationId xmlns:p14="http://schemas.microsoft.com/office/powerpoint/2010/main" val="58672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43E2F4-1C07-02AD-D0EA-3CDD133E57E4}"/>
              </a:ext>
            </a:extLst>
          </p:cNvPr>
          <p:cNvPicPr>
            <a:picLocks noChangeAspect="1"/>
          </p:cNvPicPr>
          <p:nvPr/>
        </p:nvPicPr>
        <p:blipFill>
          <a:blip r:embed="rId2"/>
          <a:stretch>
            <a:fillRect/>
          </a:stretch>
        </p:blipFill>
        <p:spPr>
          <a:xfrm>
            <a:off x="9502220" y="422258"/>
            <a:ext cx="2132666" cy="2427609"/>
          </a:xfrm>
          <a:prstGeom prst="rect">
            <a:avLst/>
          </a:prstGeom>
        </p:spPr>
      </p:pic>
      <p:pic>
        <p:nvPicPr>
          <p:cNvPr id="4" name="Picture 3">
            <a:extLst>
              <a:ext uri="{FF2B5EF4-FFF2-40B4-BE49-F238E27FC236}">
                <a16:creationId xmlns:a16="http://schemas.microsoft.com/office/drawing/2014/main" id="{735C61AB-4023-2E5B-5AC1-0E821E74424E}"/>
              </a:ext>
            </a:extLst>
          </p:cNvPr>
          <p:cNvPicPr>
            <a:picLocks noChangeAspect="1"/>
          </p:cNvPicPr>
          <p:nvPr/>
        </p:nvPicPr>
        <p:blipFill rotWithShape="1">
          <a:blip r:embed="rId3"/>
          <a:srcRect l="2226" t="26942" r="2470" b="26048"/>
          <a:stretch/>
        </p:blipFill>
        <p:spPr>
          <a:xfrm>
            <a:off x="4600281" y="3062533"/>
            <a:ext cx="4901939" cy="3223967"/>
          </a:xfrm>
          <a:prstGeom prst="rect">
            <a:avLst/>
          </a:prstGeom>
        </p:spPr>
      </p:pic>
      <p:pic>
        <p:nvPicPr>
          <p:cNvPr id="5" name="Picture 4">
            <a:extLst>
              <a:ext uri="{FF2B5EF4-FFF2-40B4-BE49-F238E27FC236}">
                <a16:creationId xmlns:a16="http://schemas.microsoft.com/office/drawing/2014/main" id="{8FE0F79B-EFA1-CDE8-037C-754D1F8CBEBA}"/>
              </a:ext>
            </a:extLst>
          </p:cNvPr>
          <p:cNvPicPr>
            <a:picLocks noChangeAspect="1"/>
          </p:cNvPicPr>
          <p:nvPr/>
        </p:nvPicPr>
        <p:blipFill>
          <a:blip r:embed="rId4"/>
          <a:stretch>
            <a:fillRect/>
          </a:stretch>
        </p:blipFill>
        <p:spPr>
          <a:xfrm>
            <a:off x="177439" y="571500"/>
            <a:ext cx="3943350" cy="5715000"/>
          </a:xfrm>
          <a:prstGeom prst="rect">
            <a:avLst/>
          </a:prstGeom>
        </p:spPr>
      </p:pic>
    </p:spTree>
    <p:extLst>
      <p:ext uri="{BB962C8B-B14F-4D97-AF65-F5344CB8AC3E}">
        <p14:creationId xmlns:p14="http://schemas.microsoft.com/office/powerpoint/2010/main" val="2662291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8"/>
  <p:tag name="TPFULLVERSION" val="2.2.4.16"/>
  <p:tag name="TPOS" val="2"/>
  <p:tag name="TPLASTSAVEVERSION" val="6.2 PC"/>
  <p:tag name="TPLASTSAVEPRODUCT" val="TurningPoint web for PowerPoint"/>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TM03457491[[fn=Metropolitan]]</Template>
  <TotalTime>4268</TotalTime>
  <Words>468</Words>
  <Application>Microsoft Office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 Light</vt:lpstr>
      <vt:lpstr>Wingdings</vt:lpstr>
      <vt:lpstr>Metropolitan</vt:lpstr>
      <vt:lpstr>What is 4-H </vt:lpstr>
      <vt:lpstr>Who can tell me what 4-H is?</vt:lpstr>
      <vt:lpstr>Baking Project </vt:lpstr>
      <vt:lpstr>Cake Decorating</vt:lpstr>
      <vt:lpstr>Buttercream Frosting Recipe </vt:lpstr>
      <vt:lpstr>Objectives for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4-H </dc:title>
  <dc:creator>Sexton, Gabrielle</dc:creator>
  <cp:lastModifiedBy>Sexton, Gabrielle</cp:lastModifiedBy>
  <cp:revision>5</cp:revision>
  <dcterms:created xsi:type="dcterms:W3CDTF">2024-02-13T23:29:17Z</dcterms:created>
  <dcterms:modified xsi:type="dcterms:W3CDTF">2024-02-17T21:26:58Z</dcterms:modified>
</cp:coreProperties>
</file>